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3" r:id="rId4"/>
  </p:sldMasterIdLst>
  <p:sldIdLst>
    <p:sldId id="290" r:id="rId5"/>
    <p:sldId id="310" r:id="rId6"/>
    <p:sldId id="311" r:id="rId7"/>
    <p:sldId id="314" r:id="rId8"/>
    <p:sldId id="316" r:id="rId9"/>
    <p:sldId id="317" r:id="rId10"/>
    <p:sldId id="319" r:id="rId11"/>
    <p:sldId id="318" r:id="rId12"/>
    <p:sldId id="320" r:id="rId13"/>
    <p:sldId id="321" r:id="rId14"/>
    <p:sldId id="322" r:id="rId15"/>
    <p:sldId id="326" r:id="rId16"/>
    <p:sldId id="324" r:id="rId17"/>
    <p:sldId id="325" r:id="rId18"/>
    <p:sldId id="327" r:id="rId19"/>
    <p:sldId id="32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22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17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263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804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637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87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747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69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928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71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20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060303A-CB21-46F9-9796-4480774CD2F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792014D-F65A-4F19-A32E-91A3F0943118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810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7873-8E3D-DC71-D7A4-E25B6B099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78,061 Nature Writing Royalty-Free Images, Stock Photos &amp; Pictures |  Shutterstock">
            <a:extLst>
              <a:ext uri="{FF2B5EF4-FFF2-40B4-BE49-F238E27FC236}">
                <a16:creationId xmlns:a16="http://schemas.microsoft.com/office/drawing/2014/main" id="{8CE588A5-B32C-14D6-1C9F-DF01B5D79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11" b="7970"/>
          <a:stretch>
            <a:fillRect/>
          </a:stretch>
        </p:blipFill>
        <p:spPr>
          <a:xfrm>
            <a:off x="0" y="0"/>
            <a:ext cx="12274918" cy="6858000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770E1C6E-3B2C-EFD8-B280-83E5018B7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F2A35D-3157-71D4-48C1-B17E9F5C8805}"/>
              </a:ext>
            </a:extLst>
          </p:cNvPr>
          <p:cNvSpPr txBox="1"/>
          <p:nvPr/>
        </p:nvSpPr>
        <p:spPr>
          <a:xfrm>
            <a:off x="1011382" y="447464"/>
            <a:ext cx="9961418" cy="2085703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u="sng" spc="-50" dirty="0">
                <a:solidFill>
                  <a:schemeClr val="bg1"/>
                </a:solidFill>
                <a:effectLst/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Competition 2</a:t>
            </a:r>
          </a:p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spc="-50" dirty="0">
              <a:solidFill>
                <a:schemeClr val="bg1"/>
              </a:solidFill>
              <a:latin typeface="Courier New" panose="02070309020205020404" pitchFamily="49" charset="0"/>
              <a:ea typeface="+mj-ea"/>
              <a:cs typeface="Courier New" panose="02070309020205020404" pitchFamily="49" charset="0"/>
            </a:endParaRPr>
          </a:p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spc="-50" dirty="0">
                <a:solidFill>
                  <a:schemeClr val="bg1"/>
                </a:solidFill>
                <a:effectLst/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Creative Writing Competition</a:t>
            </a:r>
          </a:p>
        </p:txBody>
      </p:sp>
    </p:spTree>
    <p:extLst>
      <p:ext uri="{BB962C8B-B14F-4D97-AF65-F5344CB8AC3E}">
        <p14:creationId xmlns:p14="http://schemas.microsoft.com/office/powerpoint/2010/main" val="3547803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7FB57-0D1B-418E-A553-C96BC853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78,061 Nature Writing Royalty-Free Images, Stock Photos &amp; Pictures |  Shutterstock">
            <a:extLst>
              <a:ext uri="{FF2B5EF4-FFF2-40B4-BE49-F238E27FC236}">
                <a16:creationId xmlns:a16="http://schemas.microsoft.com/office/drawing/2014/main" id="{4657D423-D76E-79FF-7D65-F7E006566B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11" b="7970"/>
          <a:stretch>
            <a:fillRect/>
          </a:stretch>
        </p:blipFill>
        <p:spPr>
          <a:xfrm>
            <a:off x="0" y="0"/>
            <a:ext cx="12274918" cy="6858000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6BBA7214-3D96-5414-207B-4DC607BC2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70F88-5005-88C8-F81B-E2D4CFE14E72}"/>
              </a:ext>
            </a:extLst>
          </p:cNvPr>
          <p:cNvSpPr txBox="1"/>
          <p:nvPr/>
        </p:nvSpPr>
        <p:spPr>
          <a:xfrm>
            <a:off x="483079" y="447464"/>
            <a:ext cx="4925683" cy="5487510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Would your pupils like to showcase their creative writing and celebrate the beautiful landscapes around their school?</a:t>
            </a:r>
            <a:endParaRPr kumimoji="0" lang="en-US" sz="4400" i="0" strike="noStrike" kern="120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150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C22F8-68C1-C6DE-9EA8-863EA13FA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78,061 Nature Writing Royalty-Free Images, Stock Photos &amp; Pictures |  Shutterstock">
            <a:extLst>
              <a:ext uri="{FF2B5EF4-FFF2-40B4-BE49-F238E27FC236}">
                <a16:creationId xmlns:a16="http://schemas.microsoft.com/office/drawing/2014/main" id="{78634C1C-D7F8-A83E-0E28-7C52977C66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11" b="7970"/>
          <a:stretch>
            <a:fillRect/>
          </a:stretch>
        </p:blipFill>
        <p:spPr>
          <a:xfrm>
            <a:off x="0" y="0"/>
            <a:ext cx="12274918" cy="6858000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60E20407-5F50-0643-0D35-9EC6713D4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4FE3CC-8070-43DD-AE97-D4394FA6C1EC}"/>
              </a:ext>
            </a:extLst>
          </p:cNvPr>
          <p:cNvSpPr txBox="1"/>
          <p:nvPr/>
        </p:nvSpPr>
        <p:spPr>
          <a:xfrm>
            <a:off x="1011382" y="447464"/>
            <a:ext cx="9961418" cy="1993811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We are opening our second competition of the year – our Creative Writing competition!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C89498-D17E-3D9C-19EA-BB00425CADCC}"/>
              </a:ext>
            </a:extLst>
          </p:cNvPr>
          <p:cNvSpPr txBox="1"/>
          <p:nvPr/>
        </p:nvSpPr>
        <p:spPr>
          <a:xfrm>
            <a:off x="1011382" y="3053752"/>
            <a:ext cx="4371501" cy="1837425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4400" spc="-5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 is open to all year groups!</a:t>
            </a:r>
          </a:p>
        </p:txBody>
      </p:sp>
    </p:spTree>
    <p:extLst>
      <p:ext uri="{BB962C8B-B14F-4D97-AF65-F5344CB8AC3E}">
        <p14:creationId xmlns:p14="http://schemas.microsoft.com/office/powerpoint/2010/main" val="239242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425C8-8871-6C80-413C-E9FE88008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E333164C-AF1D-A47E-DD27-B272A39302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32251607-57C7-4360-01E0-B2F7CA417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D35BA6-263D-044D-778B-53FD60DC1E48}"/>
              </a:ext>
            </a:extLst>
          </p:cNvPr>
          <p:cNvSpPr txBox="1"/>
          <p:nvPr/>
        </p:nvSpPr>
        <p:spPr>
          <a:xfrm>
            <a:off x="1011382" y="447465"/>
            <a:ext cx="9961418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The Rules</a:t>
            </a:r>
          </a:p>
        </p:txBody>
      </p:sp>
    </p:spTree>
    <p:extLst>
      <p:ext uri="{BB962C8B-B14F-4D97-AF65-F5344CB8AC3E}">
        <p14:creationId xmlns:p14="http://schemas.microsoft.com/office/powerpoint/2010/main" val="99761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2CB26-C8CC-5A7C-010A-9A5E783AB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F997010A-64D6-C583-E036-F6FA1FB86A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45C19803-6CC7-4ED6-2274-8B3E6AE38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BB4CAC-0E73-FE04-E7F4-8F57C42F997E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200BFA-7720-A63D-33C3-CCDAB5DE8A5E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fontScale="5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Entries must be a piece of creative descriptive writing inspired by a landscape, place of beauty, or natural feature near your school.</a:t>
            </a:r>
          </a:p>
        </p:txBody>
      </p:sp>
    </p:spTree>
    <p:extLst>
      <p:ext uri="{BB962C8B-B14F-4D97-AF65-F5344CB8AC3E}">
        <p14:creationId xmlns:p14="http://schemas.microsoft.com/office/powerpoint/2010/main" val="2156406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53410-9C49-A73E-EED0-4D94FDF2B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8C505497-67F5-9D85-D178-37C0CD460B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E8278E0C-466A-708A-6759-B5B4AFBC1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041ADD-3057-976D-C154-2BC1083DAD7B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EFAE22-1DE9-94C9-0EFD-9487622A039B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The piece should be no more than 200 words in length</a:t>
            </a:r>
          </a:p>
        </p:txBody>
      </p:sp>
    </p:spTree>
    <p:extLst>
      <p:ext uri="{BB962C8B-B14F-4D97-AF65-F5344CB8AC3E}">
        <p14:creationId xmlns:p14="http://schemas.microsoft.com/office/powerpoint/2010/main" val="1660191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3F651-08D5-2007-2956-EAE1A05BC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F9DA5741-F284-DB0B-C956-97049D9540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EFEF230B-9B45-5C99-9666-5D5D36913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2D84D0-4463-9DC2-9FA4-68DC9DEA339E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6600" b="1" spc="-5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kumimoji="0" lang="en-US" sz="6600" b="1" i="0" strike="noStrike" kern="120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BCAA9C-799F-72E7-4F7F-BF108C6DA233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Try to use </a:t>
            </a:r>
            <a:r>
              <a:rPr kumimoji="0" lang="en-GB" sz="2400" b="1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vivid vocabulary </a:t>
            </a:r>
            <a:r>
              <a:rPr kumimoji="0" lang="en-GB" sz="2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and </a:t>
            </a:r>
            <a:r>
              <a:rPr kumimoji="0" lang="en-GB" sz="2400" b="1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descriptive techniques </a:t>
            </a:r>
            <a:r>
              <a:rPr kumimoji="0" lang="en-GB" sz="2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to bring your chosen location to life for the reader. 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Think carefully about what you can </a:t>
            </a:r>
            <a:r>
              <a:rPr kumimoji="0" lang="en-GB" sz="2400" b="1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see, hear, smell, feel</a:t>
            </a:r>
            <a:r>
              <a:rPr kumimoji="0" lang="en-GB" sz="2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, and even </a:t>
            </a:r>
            <a:r>
              <a:rPr kumimoji="0" lang="en-GB" sz="2400" b="1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taste</a:t>
            </a:r>
            <a:r>
              <a:rPr kumimoji="0" lang="en-GB" sz="2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in your chosen location. Great descriptive writers help readers imagine they are there themselves!</a:t>
            </a:r>
          </a:p>
        </p:txBody>
      </p:sp>
    </p:spTree>
    <p:extLst>
      <p:ext uri="{BB962C8B-B14F-4D97-AF65-F5344CB8AC3E}">
        <p14:creationId xmlns:p14="http://schemas.microsoft.com/office/powerpoint/2010/main" val="147863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4C7E7-54F4-DC9A-99F3-B6DBA0C18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D57E17BD-C2E0-49BF-1D46-FFB8E86E5D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5F51EE23-95E7-6DD0-E012-9C8500CD4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144801-70C6-454C-1BA7-54E47307AA63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6600" b="1" spc="-5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kumimoji="0" lang="en-US" sz="6600" b="1" i="0" strike="noStrike" kern="120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86BA5-A706-DC58-7D5A-111DE6F8ACF1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You </a:t>
            </a:r>
            <a:r>
              <a:rPr kumimoji="0" lang="en-GB" sz="2400" i="0" u="sng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may</a:t>
            </a:r>
            <a:r>
              <a:rPr kumimoji="0" lang="en-GB" sz="2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include a photograph or a drawing of your chosen landscape to accompany your writing, although this is optional.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The creative writing itself will remain the primary focus of the judging.</a:t>
            </a:r>
          </a:p>
        </p:txBody>
      </p:sp>
    </p:spTree>
    <p:extLst>
      <p:ext uri="{BB962C8B-B14F-4D97-AF65-F5344CB8AC3E}">
        <p14:creationId xmlns:p14="http://schemas.microsoft.com/office/powerpoint/2010/main" val="1552857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3274B-F608-338B-91CD-15651069F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649A7687-07C9-3A55-7C5C-D3A69AA43E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6766B34D-1915-708F-E235-42DE6B828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2ECA18-7876-2339-79CD-80CDA423D4A1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6600" b="1" spc="-5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kumimoji="0" lang="en-US" sz="6600" b="1" i="0" strike="noStrike" kern="120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57B735-85F3-C44D-97C8-CE7561F99232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fontScale="47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Each school should select its own winning entries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Primaries - one each from EYFS/KS1/KS2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Secondaries - one each from KS3 and KS4)</a:t>
            </a:r>
          </a:p>
        </p:txBody>
      </p:sp>
    </p:spTree>
    <p:extLst>
      <p:ext uri="{BB962C8B-B14F-4D97-AF65-F5344CB8AC3E}">
        <p14:creationId xmlns:p14="http://schemas.microsoft.com/office/powerpoint/2010/main" val="217857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E9676-4223-52EF-B702-D5554C003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91F2B609-41B1-EFBA-12C2-37E6AF1462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C209A042-7F65-878C-0EBE-9B32CBD13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E8BA4F-3D4A-3150-1402-96A8B24A8715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97A675-CF7F-79E7-180B-5AE1D01199B2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The closing date for entries is Tuesday 10th November 2026</a:t>
            </a:r>
          </a:p>
        </p:txBody>
      </p:sp>
    </p:spTree>
    <p:extLst>
      <p:ext uri="{BB962C8B-B14F-4D97-AF65-F5344CB8AC3E}">
        <p14:creationId xmlns:p14="http://schemas.microsoft.com/office/powerpoint/2010/main" val="2939543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CD31D-ED9B-F263-D3ED-1AE7E8B52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829BBA51-1464-292E-63D2-91941A47F8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BAC8B4FB-E130-92B8-062C-9DD8B6ED4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CC56F6-1FAB-B698-16A7-3409B34BD9DA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427852-FC32-82C2-BC6D-6ABC3CC22DBE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4800" spc="-5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</a:t>
            </a:r>
            <a:r>
              <a:rPr kumimoji="0" lang="en-GB" sz="4800" i="0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must include your name, school, and year group on the entry</a:t>
            </a:r>
          </a:p>
        </p:txBody>
      </p:sp>
    </p:spTree>
    <p:extLst>
      <p:ext uri="{BB962C8B-B14F-4D97-AF65-F5344CB8AC3E}">
        <p14:creationId xmlns:p14="http://schemas.microsoft.com/office/powerpoint/2010/main" val="3733770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2E839-22E1-7AAD-D5D1-5E4252C14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5D375C5F-5879-FEB3-6ADE-16CD5F8244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6D4B8C20-237B-FB3E-7FD5-FB8A39DD9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12C964-E781-EC34-72E5-8785106C4D3E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6600" b="1" spc="-5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kumimoji="0" lang="en-US" sz="6600" b="1" i="0" u="none" strike="noStrike" kern="120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8323F1-2D3A-878F-7CF0-315EC033B019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fontScale="6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Individual school winners will be collated and forwarded for final judging by a panel comprising representatives from the Trust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4800" spc="-5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There will be 5 overall Champions selected</a:t>
            </a:r>
            <a:endParaRPr kumimoji="0" lang="en-GB" sz="4800" b="0" i="0" u="none" strike="noStrike" kern="120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074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1D417-9EE5-3569-7EE7-58DFB79FF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B157B4C8-49CB-6D1F-ED19-7242D6C8B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7D87297C-9486-0EBB-A492-698DBAEEE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95CBD7-282F-8D1E-3C52-FD90E12911A5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111A9D-1634-1CDE-AD4A-87C6BBF04CE5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Entries will be judged on:</a:t>
            </a:r>
          </a:p>
          <a:p>
            <a:pPr marL="685800" marR="0" lvl="0" indent="-6858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Creativity and originality</a:t>
            </a:r>
          </a:p>
          <a:p>
            <a:pPr marL="685800" marR="0" lvl="0" indent="-6858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Use of descriptive language</a:t>
            </a:r>
          </a:p>
          <a:p>
            <a:pPr marL="685800" marR="0" lvl="0" indent="-6858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Ability to create a vivid sense of place</a:t>
            </a:r>
          </a:p>
          <a:p>
            <a:pPr marL="685800" marR="0" lvl="0" indent="-6858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Technical accuracy appropriate to age and stage</a:t>
            </a:r>
          </a:p>
          <a:p>
            <a:pPr marL="685800" marR="0" lvl="0" indent="-6858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Overall impact on the reader</a:t>
            </a:r>
          </a:p>
        </p:txBody>
      </p:sp>
    </p:spTree>
    <p:extLst>
      <p:ext uri="{BB962C8B-B14F-4D97-AF65-F5344CB8AC3E}">
        <p14:creationId xmlns:p14="http://schemas.microsoft.com/office/powerpoint/2010/main" val="3717638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AC2FC-9252-3E9A-FC32-AC7CFA0D4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ting notebook Images - Free Download on Magnific (formerly Freepik)">
            <a:extLst>
              <a:ext uri="{FF2B5EF4-FFF2-40B4-BE49-F238E27FC236}">
                <a16:creationId xmlns:a16="http://schemas.microsoft.com/office/drawing/2014/main" id="{F8372FDF-39AA-C356-819B-2B9B26B8F1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03"/>
          <a:stretch>
            <a:fillRect/>
          </a:stretch>
        </p:blipFill>
        <p:spPr>
          <a:xfrm>
            <a:off x="0" y="2818"/>
            <a:ext cx="12192000" cy="6855182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22512C00-60C1-584B-D843-8439DD4D9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521DFB-369E-E8F3-1EF5-27119D641B2E}"/>
              </a:ext>
            </a:extLst>
          </p:cNvPr>
          <p:cNvSpPr txBox="1"/>
          <p:nvPr/>
        </p:nvSpPr>
        <p:spPr>
          <a:xfrm>
            <a:off x="360218" y="405901"/>
            <a:ext cx="1177636" cy="107653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6600" b="1" spc="-50" dirty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endParaRPr kumimoji="0" lang="en-US" sz="6600" b="1" i="0" u="none" strike="noStrike" kern="120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84E1D7-6BCA-2610-134A-A9F40EA16509}"/>
              </a:ext>
            </a:extLst>
          </p:cNvPr>
          <p:cNvSpPr txBox="1"/>
          <p:nvPr/>
        </p:nvSpPr>
        <p:spPr>
          <a:xfrm>
            <a:off x="1759788" y="405902"/>
            <a:ext cx="9937631" cy="1647186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Winning entries will be published on the </a:t>
            </a:r>
            <a:r>
              <a:rPr kumimoji="0" lang="en-GB" sz="4800" b="0" i="0" u="none" strike="noStrike" kern="1200" cap="none" spc="-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TrustEd</a:t>
            </a: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Schools website, Trust communications, and individual school websites/socials.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Any accompanying photographs or artwork may also be displayed along with your first name, year group and school</a:t>
            </a:r>
          </a:p>
        </p:txBody>
      </p:sp>
    </p:spTree>
    <p:extLst>
      <p:ext uri="{BB962C8B-B14F-4D97-AF65-F5344CB8AC3E}">
        <p14:creationId xmlns:p14="http://schemas.microsoft.com/office/powerpoint/2010/main" val="1285949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E6025-562F-C845-C841-71500918F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78,061 Nature Writing Royalty-Free Images, Stock Photos &amp; Pictures |  Shutterstock">
            <a:extLst>
              <a:ext uri="{FF2B5EF4-FFF2-40B4-BE49-F238E27FC236}">
                <a16:creationId xmlns:a16="http://schemas.microsoft.com/office/drawing/2014/main" id="{C7CB30CF-6ED0-34E8-656C-F9AED73727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11" b="7970"/>
          <a:stretch>
            <a:fillRect/>
          </a:stretch>
        </p:blipFill>
        <p:spPr>
          <a:xfrm>
            <a:off x="0" y="0"/>
            <a:ext cx="12274918" cy="6858000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689477E8-3E7A-BB3D-06A1-A2F8B7D57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1929EE-66D4-0D00-2135-7AB244000E11}"/>
              </a:ext>
            </a:extLst>
          </p:cNvPr>
          <p:cNvSpPr txBox="1"/>
          <p:nvPr/>
        </p:nvSpPr>
        <p:spPr>
          <a:xfrm>
            <a:off x="1011382" y="447464"/>
            <a:ext cx="9961418" cy="2085703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4400" b="1" spc="-50" dirty="0">
                <a:solidFill>
                  <a:schemeClr val="bg1"/>
                </a:solidFill>
                <a:effectLst/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We really look forward to seeing what you can produce!!!</a:t>
            </a:r>
          </a:p>
        </p:txBody>
      </p:sp>
    </p:spTree>
    <p:extLst>
      <p:ext uri="{BB962C8B-B14F-4D97-AF65-F5344CB8AC3E}">
        <p14:creationId xmlns:p14="http://schemas.microsoft.com/office/powerpoint/2010/main" val="287622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3A156-0A73-14BE-7B3B-ECF50246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78,061 Nature Writing Royalty-Free Images, Stock Photos &amp; Pictures |  Shutterstock">
            <a:extLst>
              <a:ext uri="{FF2B5EF4-FFF2-40B4-BE49-F238E27FC236}">
                <a16:creationId xmlns:a16="http://schemas.microsoft.com/office/drawing/2014/main" id="{355E9314-8D2A-E397-B8B5-1AAD9479DB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11" b="7970"/>
          <a:stretch>
            <a:fillRect/>
          </a:stretch>
        </p:blipFill>
        <p:spPr>
          <a:xfrm>
            <a:off x="0" y="0"/>
            <a:ext cx="12274918" cy="6858000"/>
          </a:xfrm>
          <a:prstGeom prst="rect">
            <a:avLst/>
          </a:prstGeom>
        </p:spPr>
      </p:pic>
      <p:pic>
        <p:nvPicPr>
          <p:cNvPr id="4" name="Picture 3" descr="A logo with a crown and mountains&#10;&#10;Description automatically generated">
            <a:extLst>
              <a:ext uri="{FF2B5EF4-FFF2-40B4-BE49-F238E27FC236}">
                <a16:creationId xmlns:a16="http://schemas.microsoft.com/office/drawing/2014/main" id="{19D8B82D-54C8-D61C-1DAB-4BCEFC00F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31" y="5351489"/>
            <a:ext cx="1301851" cy="1269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E0FD78-05D3-FAA9-817A-324E71504C12}"/>
              </a:ext>
            </a:extLst>
          </p:cNvPr>
          <p:cNvSpPr txBox="1"/>
          <p:nvPr/>
        </p:nvSpPr>
        <p:spPr>
          <a:xfrm>
            <a:off x="726710" y="552092"/>
            <a:ext cx="10789554" cy="1794294"/>
          </a:xfrm>
          <a:prstGeom prst="rect">
            <a:avLst/>
          </a:prstGeom>
          <a:solidFill>
            <a:srgbClr val="7030A0">
              <a:alpha val="31000"/>
            </a:srgbClr>
          </a:solidFill>
          <a:ln w="539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4800" b="1" spc="-50" dirty="0">
                <a:solidFill>
                  <a:schemeClr val="bg1"/>
                </a:solidFill>
                <a:effectLst/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For more information – see</a:t>
            </a:r>
          </a:p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4800" b="1" spc="-50">
                <a:solidFill>
                  <a:schemeClr val="bg1"/>
                </a:solidFill>
                <a:effectLst/>
                <a:latin typeface="Courier New" panose="02070309020205020404" pitchFamily="49" charset="0"/>
                <a:ea typeface="+mj-ea"/>
                <a:cs typeface="Courier New" panose="02070309020205020404" pitchFamily="49" charset="0"/>
              </a:rPr>
              <a:t>Miss Roberts</a:t>
            </a:r>
            <a:endParaRPr lang="en-GB" sz="4800" b="1" spc="-50" dirty="0">
              <a:solidFill>
                <a:schemeClr val="bg1"/>
              </a:solidFill>
              <a:effectLst/>
              <a:latin typeface="Courier New" panose="02070309020205020404" pitchFamily="49" charset="0"/>
              <a:ea typeface="+mj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19600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CA72677B-2F8C-4192-8EBE-D360BE3B20F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F0E80F59BB104798E222572B3D5FDE" ma:contentTypeVersion="12" ma:contentTypeDescription="Create a new document." ma:contentTypeScope="" ma:versionID="6d3ace640bf360eaecbf916c3d376203">
  <xsd:schema xmlns:xsd="http://www.w3.org/2001/XMLSchema" xmlns:xs="http://www.w3.org/2001/XMLSchema" xmlns:p="http://schemas.microsoft.com/office/2006/metadata/properties" xmlns:ns2="3cde8ce8-497b-4d58-ad3b-77e996642cc8" xmlns:ns3="1c2ace7b-0193-49d6-b28f-a6c5f1daf0a8" targetNamespace="http://schemas.microsoft.com/office/2006/metadata/properties" ma:root="true" ma:fieldsID="68de4921ee568875b070f02223174350" ns2:_="" ns3:_="">
    <xsd:import namespace="3cde8ce8-497b-4d58-ad3b-77e996642cc8"/>
    <xsd:import namespace="1c2ace7b-0193-49d6-b28f-a6c5f1daf0a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de8ce8-497b-4d58-ad3b-77e996642cc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2ace7b-0193-49d6-b28f-a6c5f1daf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3A6D13-ED78-4336-BD41-BED71E976DC9}">
  <ds:schemaRefs>
    <ds:schemaRef ds:uri="http://purl.org/dc/terms/"/>
    <ds:schemaRef ds:uri="3cde8ce8-497b-4d58-ad3b-77e996642cc8"/>
    <ds:schemaRef ds:uri="http://purl.org/dc/dcmitype/"/>
    <ds:schemaRef ds:uri="http://schemas.microsoft.com/office/2006/documentManagement/types"/>
    <ds:schemaRef ds:uri="1c2ace7b-0193-49d6-b28f-a6c5f1daf0a8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C110616-13DD-4164-BDD4-CB5EB6FD75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de8ce8-497b-4d58-ad3b-77e996642cc8"/>
    <ds:schemaRef ds:uri="1c2ace7b-0193-49d6-b28f-a6c5f1daf0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64D435-2FAA-405D-BE04-E22CAF319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788</TotalTime>
  <Words>349</Words>
  <Application>Microsoft Office PowerPoint</Application>
  <PresentationFormat>Widescreen</PresentationFormat>
  <Paragraphs>41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Godden, Sarah</dc:creator>
  <cp:lastModifiedBy>Taylor, Penny</cp:lastModifiedBy>
  <cp:revision>52</cp:revision>
  <dcterms:created xsi:type="dcterms:W3CDTF">2020-10-02T14:12:27Z</dcterms:created>
  <dcterms:modified xsi:type="dcterms:W3CDTF">2026-10-09T12:15:56Z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0x0101005BF0E80F59BB104798E222572B3D5FDE</vt:lpwstr>
  </property>
</Properties>
</file>