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342" r:id="rId5"/>
    <p:sldId id="321" r:id="rId6"/>
    <p:sldId id="322" r:id="rId7"/>
    <p:sldId id="323" r:id="rId8"/>
    <p:sldId id="346" r:id="rId9"/>
    <p:sldId id="349" r:id="rId10"/>
    <p:sldId id="350" r:id="rId11"/>
    <p:sldId id="348" r:id="rId12"/>
    <p:sldId id="352" r:id="rId13"/>
    <p:sldId id="353" r:id="rId14"/>
    <p:sldId id="351" r:id="rId15"/>
    <p:sldId id="347" r:id="rId16"/>
    <p:sldId id="345" r:id="rId17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5416C-A594-408F-A9BF-4888F1062C1A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27771-31B5-49A5-A6FE-EA415043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3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79F5F-C065-2143-41F3-E37E9D3FD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0FFA4-81E1-F5B8-3757-A858EF3B2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2E4A2-3D6E-3A03-038F-981288942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DF00-4065-4CE1-8658-4BF1E5241871}" type="datetime1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8D03E-9B5C-5E47-8C8A-1E6F8D040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07B3C-F8AF-105C-B1BD-0678DED6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92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9E669-8584-CCBE-8741-057749FF1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EFA84-A6ED-F5A5-8313-0C7E97F60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7F197-6BD1-4DD1-35CA-F716190E5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2334-471A-49BA-A24D-80F47AE041E2}" type="datetime1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B731F-E801-F51B-C8F3-356FA87A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981A5-09B2-3B3C-38D9-E7039208E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2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6D83EA-AA8E-A101-D854-563BB94955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5D689-931D-DB34-ABEC-072480C61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020A1-A988-837D-47B0-65862A148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C979-9E63-4FF1-B868-7E897109602F}" type="datetime1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0755C-FEAB-C1F1-0700-1D98B8BB6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B1BD5-C54A-C215-AFB0-4322AE8A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28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E0F4-C8A4-3800-ECC1-6CE3ED0E2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0D2E7-4A4E-5760-A030-BE45A85B7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B7729-F56B-9D2F-1152-841B99D87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C20E-1E35-4243-B83E-5B2483A9C141}" type="datetime1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199D4-F364-16D3-2655-F0D8ABE5E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6DC79-9174-25C3-3AFD-947FE5FC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70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F82F6-83A7-738C-265E-CCE5D9F0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615F7-D4B2-2871-DD9A-4B7A63BD9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9D683-A5BB-92A1-30D8-4E28DF3D3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FD723-ACFF-4DA7-9B2E-F4DC021B068E}" type="datetime1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67DF5-82A7-1771-4E2A-C8151AA68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C046A-68C7-B3EB-1ABE-FB299027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12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63157-DC98-35DA-415D-DD532106C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3D3FC-FD7A-B907-68CE-54057D6E4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F188A-6712-A3A9-C810-B72359C7A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F7BE1-B234-130F-8E58-367A2D388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E0A6-B376-41D3-9D38-C010FEC93026}" type="datetime1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309AB-294D-3ABB-78FC-55372B00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83CE1-DF80-4B24-3FA6-55F8C22A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46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21C7F-3A99-32A6-99C8-BCEF9C6F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3D93A-14DE-5AF3-3328-CD9ABC54D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39590-E588-5361-8808-73C9E9219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8881D5-623F-2886-7271-9F26EF199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3EC74B-B31B-80D6-35F8-CF7DEB74AC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983CC0-810A-1C8A-0C3C-5D39BEB6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3DD9-269D-44A0-9432-D387BC2B281C}" type="datetime1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A534FB-1F1E-45D5-4C07-8340711E9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FFEA3F-8180-7684-B123-D721A4969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52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2BC85-14F1-21F8-2115-45BCA6DC0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E707F0-102F-257F-FACB-D3FB7FB35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1FC7-5215-4D97-B1FB-986288FC0E24}" type="datetime1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5859A-54C8-70E8-163A-D18EBED28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53EDC-FEC7-DB1B-EDCD-734FE05B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00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7F9D94-E20D-C302-C650-2DCD7673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C1B8E-A32B-4D49-86F3-BA97C8EFC41A}" type="datetime1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222A0-4B1D-30F1-F9C5-4FC17ACAA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083D1-A1C2-F6A4-2940-D2AAB23A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98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13CC-F030-7CE5-2F24-2B1D085BD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1A70-9BA4-F0F5-E8FA-C359D1D23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66AD0-D895-FF6F-1867-22477342F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427A9-6BAF-089A-5223-DF14D7820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9222-2F26-41EF-A5F6-90F93366FA57}" type="datetime1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EFECE-6B6C-32B5-72DF-872926FB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5CA8D-6C30-12F3-5FDA-438C9159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3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3CE0-5323-F8BE-B77E-CAF703C22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DC007-635D-29F9-2B9D-2623151E4B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329E4-1A6F-5ECD-4506-C433477C9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11203-31EA-3722-F542-466BE8BD2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5AF3-E522-4B8A-9751-02EBC187EE58}" type="datetime1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4E17F-DB81-A515-B85A-40E77A1F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8CDFF-F0B8-2773-E04B-5D7C12D2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07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44A0C6-3E01-43DD-3BE3-7EDB3E078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5C254-D549-A47F-D41B-28476586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C4F1A-2906-50F2-BF5C-0412F663F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7D576-EF58-42FD-AEC8-3816499A4B93}" type="datetime1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B3E85-6A0E-4B8B-D1AE-ADD69DF8B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6D84A-0FF2-E1F1-CBDC-E0968CE26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98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Felix Titling" panose="04060505060202020A04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2FE00C-0729-B5FB-36AE-18A00C033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A890D84-DFB6-1E07-FAB7-AC25B76E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6EC4BF5-C94B-05F9-00E3-F45350D6C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B1533-3215-38CB-8E59-B327F77E0DAC}"/>
              </a:ext>
            </a:extLst>
          </p:cNvPr>
          <p:cNvSpPr txBox="1"/>
          <p:nvPr/>
        </p:nvSpPr>
        <p:spPr>
          <a:xfrm>
            <a:off x="543065" y="321181"/>
            <a:ext cx="4669016" cy="303928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dirty="0" err="1">
                <a:latin typeface="Rockwell" panose="02060603020205020403" pitchFamily="18" charset="0"/>
              </a:rPr>
              <a:t>TrustEd</a:t>
            </a:r>
            <a:r>
              <a:rPr lang="en-US" sz="7200" dirty="0">
                <a:latin typeface="Rockwell" panose="02060603020205020403" pitchFamily="18" charset="0"/>
              </a:rPr>
              <a:t> Schools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dirty="0">
                <a:latin typeface="Rockwell" panose="02060603020205020403" pitchFamily="18" charset="0"/>
              </a:rPr>
              <a:t>proudly present…</a:t>
            </a:r>
          </a:p>
        </p:txBody>
      </p:sp>
      <p:sp>
        <p:nvSpPr>
          <p:cNvPr id="20" name="Graphic 32">
            <a:extLst>
              <a:ext uri="{FF2B5EF4-FFF2-40B4-BE49-F238E27FC236}">
                <a16:creationId xmlns:a16="http://schemas.microsoft.com/office/drawing/2014/main" id="{8D2575A8-8AFF-D329-801F-E3B750A804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3202" y="114520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Graphic 33">
            <a:extLst>
              <a:ext uri="{FF2B5EF4-FFF2-40B4-BE49-F238E27FC236}">
                <a16:creationId xmlns:a16="http://schemas.microsoft.com/office/drawing/2014/main" id="{8BFB8501-E229-815D-E14D-415735D7F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1825" y="3065787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9C51C8-2AD7-3D6B-4863-543470B34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Graphic 31">
            <a:extLst>
              <a:ext uri="{FF2B5EF4-FFF2-40B4-BE49-F238E27FC236}">
                <a16:creationId xmlns:a16="http://schemas.microsoft.com/office/drawing/2014/main" id="{F25C78F3-FCD1-CE16-23C6-8B9FA89BC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230" y="405109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41E776F2-9FB7-0B50-07A7-560FEF187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201" y="589267"/>
            <a:ext cx="5965685" cy="581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095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EBAB4-AA1B-816C-60CC-8CD954BEF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5EA76948-67FC-7CF9-2850-C34FECD51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32C51735-A090-CBBC-F053-B9094854CC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333EBE-FECD-263C-05B6-AC0FB90CEDF3}"/>
              </a:ext>
            </a:extLst>
          </p:cNvPr>
          <p:cNvSpPr txBox="1"/>
          <p:nvPr/>
        </p:nvSpPr>
        <p:spPr>
          <a:xfrm>
            <a:off x="2250367" y="242551"/>
            <a:ext cx="80297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Entries will be judged by a panel comprising representatives from the Trust</a:t>
            </a:r>
            <a:endParaRPr kumimoji="0" lang="en-GB" sz="4000" b="0" i="0" u="sng" strike="noStrike" kern="12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D76472B0-B589-2144-471D-1BE3076FB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8AFDF1-8289-ADB0-2CAC-E86371B8B360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>
                <a:solidFill>
                  <a:prstClr val="black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6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596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313E8-0802-B0D2-CD6E-CEC51B7EF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2FE47455-AC86-8D11-EE85-8E4EF8C37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3E0AD247-58B3-600E-2FBB-AF800496A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41C63F-75BD-DA07-B7A3-6044200EC56E}"/>
              </a:ext>
            </a:extLst>
          </p:cNvPr>
          <p:cNvSpPr txBox="1"/>
          <p:nvPr/>
        </p:nvSpPr>
        <p:spPr>
          <a:xfrm>
            <a:off x="2305785" y="282460"/>
            <a:ext cx="80297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Judging criteria will include: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-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Scientific accuracy and understanding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-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Creativity and presentation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-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Clarity of explanation</a:t>
            </a: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5F0B2A23-9D2E-E703-1530-46F4314E1C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8899AC-6600-E090-0A21-E63A5953EBB1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50630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B27D9-A5A4-B410-F458-F383CD5A2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555C2C51-D500-81D4-CE27-ED854A5B8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16D42A4C-11AB-BEB2-BEA6-DD7311B24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5C9D37-F46C-BF91-A3F6-386D132F10D8}"/>
              </a:ext>
            </a:extLst>
          </p:cNvPr>
          <p:cNvSpPr txBox="1"/>
          <p:nvPr/>
        </p:nvSpPr>
        <p:spPr>
          <a:xfrm>
            <a:off x="2194948" y="248190"/>
            <a:ext cx="86205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3600" dirty="0">
                <a:latin typeface="Rockwell" panose="02060603020205020403" pitchFamily="18" charset="0"/>
                <a:cs typeface="Times New Roman" panose="02020603050405020304" pitchFamily="18" charset="0"/>
              </a:rPr>
              <a:t>As a condition of entry, pupils agree to grant the </a:t>
            </a:r>
            <a:r>
              <a:rPr lang="en-GB" sz="3600" dirty="0" err="1">
                <a:latin typeface="Rockwell" panose="02060603020205020403" pitchFamily="18" charset="0"/>
                <a:cs typeface="Times New Roman" panose="02020603050405020304" pitchFamily="18" charset="0"/>
              </a:rPr>
              <a:t>TrustEd</a:t>
            </a:r>
            <a:r>
              <a:rPr lang="en-GB" sz="3600" dirty="0">
                <a:latin typeface="Rockwell" panose="02060603020205020403" pitchFamily="18" charset="0"/>
                <a:cs typeface="Times New Roman" panose="02020603050405020304" pitchFamily="18" charset="0"/>
              </a:rPr>
              <a:t> Schools license to reproduce the design on our website.</a:t>
            </a: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0887071A-DD38-FC6B-5A8C-E02ACE313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9B70EC-E2D8-7A06-D0C4-33CBA082B5D0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372752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9DB11-9270-E73C-DE4E-3756A3A77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CBDAAD0D-A43D-C001-3811-90580EE64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04EE92D3-9DEF-681F-190A-4CE1C2928B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05BECE5-A321-7CF5-6CD0-886FD85AAD85}"/>
              </a:ext>
            </a:extLst>
          </p:cNvPr>
          <p:cNvSpPr txBox="1"/>
          <p:nvPr/>
        </p:nvSpPr>
        <p:spPr>
          <a:xfrm>
            <a:off x="2194948" y="144816"/>
            <a:ext cx="8620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For more information – see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XXXXXXXXX</a:t>
            </a: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AC2FF388-D1D4-4652-D0FC-FDB55DF8A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646DD3A-A27C-4CAD-334B-64C07C728A98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87659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8ABCD8-088C-2ADD-6962-323675E7C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1BBC4E2-77AE-4A70-8F4E-420E9E2AD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09CB703-C563-4F1F-BF28-83C06E978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F90E67-BE8C-D9D3-C9AF-18614BCABFF0}"/>
              </a:ext>
            </a:extLst>
          </p:cNvPr>
          <p:cNvSpPr txBox="1"/>
          <p:nvPr/>
        </p:nvSpPr>
        <p:spPr>
          <a:xfrm>
            <a:off x="401785" y="321181"/>
            <a:ext cx="11485415" cy="21185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kern="1200" dirty="0">
                <a:solidFill>
                  <a:srgbClr val="FFFFFF"/>
                </a:solidFill>
                <a:latin typeface="Rockwell" panose="02060603020205020403" pitchFamily="18" charset="0"/>
                <a:ea typeface="+mj-ea"/>
                <a:cs typeface="+mj-cs"/>
              </a:rPr>
              <a:t>Science in a shoebox competition</a:t>
            </a:r>
          </a:p>
        </p:txBody>
      </p:sp>
      <p:sp>
        <p:nvSpPr>
          <p:cNvPr id="20" name="Graphic 32">
            <a:extLst>
              <a:ext uri="{FF2B5EF4-FFF2-40B4-BE49-F238E27FC236}">
                <a16:creationId xmlns:a16="http://schemas.microsoft.com/office/drawing/2014/main" id="{5DFC1D2F-D2C1-4B4C-A109-43567B85E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3202" y="114520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2" descr="Science word concept vector illustration with biological element | Premium  AI-generated vector">
            <a:extLst>
              <a:ext uri="{FF2B5EF4-FFF2-40B4-BE49-F238E27FC236}">
                <a16:creationId xmlns:a16="http://schemas.microsoft.com/office/drawing/2014/main" id="{5983FD82-0D36-A6D6-8A55-8BB5C0AF2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" b="5"/>
          <a:stretch>
            <a:fillRect/>
          </a:stretch>
        </p:blipFill>
        <p:spPr bwMode="auto">
          <a:xfrm>
            <a:off x="1929218" y="2459771"/>
            <a:ext cx="4166782" cy="4166782"/>
          </a:xfrm>
          <a:custGeom>
            <a:avLst/>
            <a:gdLst/>
            <a:ahLst/>
            <a:cxnLst/>
            <a:rect l="l" t="t" r="r" b="b"/>
            <a:pathLst>
              <a:path w="1924906" h="1924906">
                <a:moveTo>
                  <a:pt x="962453" y="0"/>
                </a:moveTo>
                <a:cubicBezTo>
                  <a:pt x="1494001" y="0"/>
                  <a:pt x="1924906" y="430905"/>
                  <a:pt x="1924906" y="962453"/>
                </a:cubicBezTo>
                <a:cubicBezTo>
                  <a:pt x="1924906" y="1494001"/>
                  <a:pt x="1494001" y="1924906"/>
                  <a:pt x="962453" y="1924906"/>
                </a:cubicBezTo>
                <a:cubicBezTo>
                  <a:pt x="430905" y="1924906"/>
                  <a:pt x="0" y="1494001"/>
                  <a:pt x="0" y="962453"/>
                </a:cubicBezTo>
                <a:cubicBezTo>
                  <a:pt x="0" y="430905"/>
                  <a:pt x="430905" y="0"/>
                  <a:pt x="96245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Graphic 33">
            <a:extLst>
              <a:ext uri="{FF2B5EF4-FFF2-40B4-BE49-F238E27FC236}">
                <a16:creationId xmlns:a16="http://schemas.microsoft.com/office/drawing/2014/main" id="{FDE74ABC-C18D-4D27-A77F-43594963B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1825" y="3065787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5BB78306-5C11-E297-3B56-3C205B3F1F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24" r="14765" b="-4"/>
          <a:stretch>
            <a:fillRect/>
          </a:stretch>
        </p:blipFill>
        <p:spPr>
          <a:xfrm flipH="1">
            <a:off x="6658453" y="2565472"/>
            <a:ext cx="4166782" cy="4166782"/>
          </a:xfrm>
          <a:custGeom>
            <a:avLst/>
            <a:gdLst/>
            <a:ahLst/>
            <a:cxnLst/>
            <a:rect l="l" t="t" r="r" b="b"/>
            <a:pathLst>
              <a:path w="2784784" h="2784784">
                <a:moveTo>
                  <a:pt x="1392392" y="0"/>
                </a:moveTo>
                <a:cubicBezTo>
                  <a:pt x="2161389" y="0"/>
                  <a:pt x="2784784" y="623395"/>
                  <a:pt x="2784784" y="1392392"/>
                </a:cubicBezTo>
                <a:cubicBezTo>
                  <a:pt x="2784784" y="2161389"/>
                  <a:pt x="2161389" y="2784784"/>
                  <a:pt x="1392392" y="2784784"/>
                </a:cubicBezTo>
                <a:cubicBezTo>
                  <a:pt x="623395" y="2784784"/>
                  <a:pt x="0" y="2161389"/>
                  <a:pt x="0" y="1392392"/>
                </a:cubicBezTo>
                <a:cubicBezTo>
                  <a:pt x="0" y="623395"/>
                  <a:pt x="623395" y="0"/>
                  <a:pt x="1392392" y="0"/>
                </a:cubicBezTo>
                <a:close/>
              </a:path>
            </a:pathLst>
          </a:custGeom>
        </p:spPr>
      </p:pic>
      <p:sp>
        <p:nvSpPr>
          <p:cNvPr id="26" name="Graphic 31">
            <a:extLst>
              <a:ext uri="{FF2B5EF4-FFF2-40B4-BE49-F238E27FC236}">
                <a16:creationId xmlns:a16="http://schemas.microsoft.com/office/drawing/2014/main" id="{1CF7DF92-B01A-4340-9465-5B2DC9650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230" y="405109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58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70A4FE-1E6D-AA85-5DB0-5960E0568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8AE89-B513-DA06-76ED-6C95DFC8F336}"/>
              </a:ext>
            </a:extLst>
          </p:cNvPr>
          <p:cNvSpPr txBox="1"/>
          <p:nvPr/>
        </p:nvSpPr>
        <p:spPr>
          <a:xfrm>
            <a:off x="640080" y="325369"/>
            <a:ext cx="4368602" cy="19568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dirty="0">
                <a:latin typeface="Rockwell" panose="02060603020205020403" pitchFamily="18" charset="0"/>
                <a:ea typeface="+mj-ea"/>
                <a:cs typeface="+mj-cs"/>
              </a:rPr>
              <a:t>Science in a shoebox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00C04D-AE3C-1F9A-14C4-5872A3C8EFC9}"/>
              </a:ext>
            </a:extLst>
          </p:cNvPr>
          <p:cNvSpPr txBox="1"/>
          <p:nvPr/>
        </p:nvSpPr>
        <p:spPr>
          <a:xfrm>
            <a:off x="332510" y="2872899"/>
            <a:ext cx="4551160" cy="33206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GB" sz="2800" dirty="0">
                <a:latin typeface="Rockwell" panose="02060603020205020403" pitchFamily="18" charset="0"/>
              </a:rPr>
              <a:t>Would your pupils like to showcase their scientific creativity and innovation? </a:t>
            </a:r>
          </a:p>
          <a:p>
            <a:endParaRPr lang="en-GB" sz="2800" dirty="0">
              <a:latin typeface="Rockwell" panose="02060603020205020403" pitchFamily="18" charset="0"/>
            </a:endParaRPr>
          </a:p>
          <a:p>
            <a:r>
              <a:rPr lang="en-GB" sz="2800" dirty="0">
                <a:latin typeface="Rockwell" panose="02060603020205020403" pitchFamily="18" charset="0"/>
              </a:rPr>
              <a:t>Enter our Trust Science competition and see their work displayed at our Science fair!</a:t>
            </a:r>
          </a:p>
        </p:txBody>
      </p:sp>
      <p:pic>
        <p:nvPicPr>
          <p:cNvPr id="1026" name="Picture 2" descr="Vector modern design background of world science day vector illustration |  Premium AI-generated image">
            <a:extLst>
              <a:ext uri="{FF2B5EF4-FFF2-40B4-BE49-F238E27FC236}">
                <a16:creationId xmlns:a16="http://schemas.microsoft.com/office/drawing/2014/main" id="{687AE370-9359-A5E9-4AC4-940B046C8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48" r="-1" b="-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4D06C821-B630-CC13-AD8C-8A9F367E2C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66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C0E874-A105-E34C-6247-C4C16D0FA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w scientists are using artificial intelligence">
            <a:extLst>
              <a:ext uri="{FF2B5EF4-FFF2-40B4-BE49-F238E27FC236}">
                <a16:creationId xmlns:a16="http://schemas.microsoft.com/office/drawing/2014/main" id="{8030CC9B-4CB7-0199-7A11-CD02A87F1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B02B7883-46C4-1734-E686-C362D4363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B18EA16-A241-FF3A-3BF7-4F6086F5C868}"/>
              </a:ext>
            </a:extLst>
          </p:cNvPr>
          <p:cNvSpPr txBox="1"/>
          <p:nvPr/>
        </p:nvSpPr>
        <p:spPr>
          <a:xfrm>
            <a:off x="3812771" y="2676435"/>
            <a:ext cx="4566457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The Rules</a:t>
            </a:r>
          </a:p>
        </p:txBody>
      </p:sp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704B64B0-7FC8-DFE1-1DB7-3095097C8F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906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C9ED2-2C98-F30C-E11E-00C733CBB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99B480EF-F89C-D4FD-183E-23EE4A7C7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04F7C8C4-BA37-F137-28B6-9D522A359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F90A6C-6CA0-6BFA-4819-0D3B896856B4}"/>
              </a:ext>
            </a:extLst>
          </p:cNvPr>
          <p:cNvSpPr txBox="1"/>
          <p:nvPr/>
        </p:nvSpPr>
        <p:spPr>
          <a:xfrm>
            <a:off x="2419388" y="590236"/>
            <a:ext cx="8620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3600" dirty="0">
                <a:latin typeface="Rockwell" panose="02060603020205020403" pitchFamily="18" charset="0"/>
                <a:cs typeface="Times New Roman" panose="02020603050405020304" pitchFamily="18" charset="0"/>
              </a:rPr>
              <a:t>The competition is open to all pupils from EYFS to KS4, at all skill levels.</a:t>
            </a: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E04DD7C4-F8E4-64BB-5694-1A4DDF065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E888FB-8957-DD0F-3AFE-3463FE67E1AF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>
                <a:solidFill>
                  <a:prstClr val="black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1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78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CC717-007B-71EA-F9C2-BECF7838C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71CA8A7C-0632-63E3-356F-59137CC0D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DDF37318-424A-FC65-2389-858038142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EC7C7E-4C39-1304-71AE-32634F76217D}"/>
              </a:ext>
            </a:extLst>
          </p:cNvPr>
          <p:cNvSpPr txBox="1"/>
          <p:nvPr/>
        </p:nvSpPr>
        <p:spPr>
          <a:xfrm>
            <a:off x="2419388" y="227390"/>
            <a:ext cx="7832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4000" dirty="0">
                <a:latin typeface="Rockwell" panose="02060603020205020403" pitchFamily="18" charset="0"/>
                <a:cs typeface="Times New Roman" panose="02020603050405020304" pitchFamily="18" charset="0"/>
              </a:rPr>
              <a:t>Pupils should create a science project or experiment presented in a shoebox</a:t>
            </a: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4604FC18-ACC5-F6BF-DEBC-E9CE27E36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103EE4-E363-EEA4-684E-844535E4C302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56407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6E31F-8A64-87A3-A787-DC844DF8C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CDD59391-5351-ED78-964B-8E37B9D2E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1450EF38-CA53-D875-922D-C520DC85C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25857CC-D619-BEAA-150C-94281B815BBB}"/>
              </a:ext>
            </a:extLst>
          </p:cNvPr>
          <p:cNvSpPr txBox="1"/>
          <p:nvPr/>
        </p:nvSpPr>
        <p:spPr>
          <a:xfrm>
            <a:off x="2308552" y="227390"/>
            <a:ext cx="83178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This could include:</a:t>
            </a:r>
          </a:p>
          <a:p>
            <a:pPr lvl="0">
              <a:defRPr/>
            </a:pPr>
            <a:r>
              <a:rPr lang="en-GB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• A working model or demonstration</a:t>
            </a:r>
          </a:p>
          <a:p>
            <a:pPr lvl="0">
              <a:defRPr/>
            </a:pPr>
            <a:r>
              <a:rPr lang="en-GB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• An experiment with results displayed</a:t>
            </a:r>
          </a:p>
          <a:p>
            <a:pPr lvl="0">
              <a:defRPr/>
            </a:pPr>
            <a:r>
              <a:rPr lang="en-GB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• A scientific concept explained through a creative display</a:t>
            </a:r>
          </a:p>
          <a:p>
            <a:pPr lvl="0">
              <a:defRPr/>
            </a:pPr>
            <a:r>
              <a:rPr lang="en-GB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• An invention or innovation</a:t>
            </a: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8D6193DC-F083-D72D-7F9A-21C78026A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5D8278-9DE6-6436-8121-12DE938FC78C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12204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26AF0-7D2E-2422-5EF4-C48A89F27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9B7108FA-78E8-E60B-E6C8-3848C23B2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C2BBEB65-15E6-8032-6F22-3CE6CDCF6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874E0CC-2877-7192-276C-F16DA6D27542}"/>
              </a:ext>
            </a:extLst>
          </p:cNvPr>
          <p:cNvSpPr txBox="1"/>
          <p:nvPr/>
        </p:nvSpPr>
        <p:spPr>
          <a:xfrm>
            <a:off x="2250367" y="242551"/>
            <a:ext cx="80297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Each school can enter up to 2 entries per Key Stage (EYFS, KS1, KS2, KS3 and KS4)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3030D900-0076-7209-503C-CE68A7B9D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C56EDF5-129C-A25F-6CB1-D1DEDB316A84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56010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C9ABA-5FDF-20EF-ECB8-CD197D1F3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tar Scientists | Coxhoe Primary School">
            <a:extLst>
              <a:ext uri="{FF2B5EF4-FFF2-40B4-BE49-F238E27FC236}">
                <a16:creationId xmlns:a16="http://schemas.microsoft.com/office/drawing/2014/main" id="{E721D749-2935-565C-D84F-569473B38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70" y="2466110"/>
            <a:ext cx="10404764" cy="405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D50A2A71-9497-2E05-0EFB-914E69944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C37644-8B82-2C98-941A-1A68F9C5CC8B}"/>
              </a:ext>
            </a:extLst>
          </p:cNvPr>
          <p:cNvSpPr txBox="1"/>
          <p:nvPr/>
        </p:nvSpPr>
        <p:spPr>
          <a:xfrm>
            <a:off x="2250367" y="242551"/>
            <a:ext cx="80297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All entries will be displayed at Stokesay Primary School on </a:t>
            </a:r>
            <a:r>
              <a:rPr kumimoji="0" lang="en-GB" sz="4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Friday 1</a:t>
            </a:r>
            <a:r>
              <a:rPr kumimoji="0" lang="en-GB" sz="4000" b="0" i="0" u="sng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st</a:t>
            </a:r>
            <a:r>
              <a:rPr kumimoji="0" lang="en-GB" sz="4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 May </a:t>
            </a:r>
            <a:r>
              <a:rPr kumimoji="0" lang="en-GB" sz="4000" b="0" i="0" u="sng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from 1-2pm</a:t>
            </a:r>
            <a:endParaRPr kumimoji="0" lang="en-GB" sz="4000" b="0" i="0" u="sng" strike="noStrike" kern="12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ow to Pack a Shoebox">
            <a:extLst>
              <a:ext uri="{FF2B5EF4-FFF2-40B4-BE49-F238E27FC236}">
                <a16:creationId xmlns:a16="http://schemas.microsoft.com/office/drawing/2014/main" id="{8BFF71D8-7E0D-3D66-6845-BC8D00EC08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816"/>
            <a:ext cx="2060284" cy="209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3D6502-707C-AF98-E54B-E3EB497D2164}"/>
              </a:ext>
            </a:extLst>
          </p:cNvPr>
          <p:cNvSpPr txBox="1"/>
          <p:nvPr/>
        </p:nvSpPr>
        <p:spPr>
          <a:xfrm rot="20450598">
            <a:off x="491404" y="113829"/>
            <a:ext cx="6933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>
                <a:solidFill>
                  <a:prstClr val="black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5</a:t>
            </a: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75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6552ff-e203-492b-9a4a-86c2b1ce869f" xsi:nil="true"/>
    <lcf76f155ced4ddcb4097134ff3c332f xmlns="c078e4c7-5ea2-494e-8063-a505574b8c6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06AA3D83C6C942A6487AA5A0B8371A" ma:contentTypeVersion="" ma:contentTypeDescription="Create a new document." ma:contentTypeScope="" ma:versionID="7e5029cfaff881add449189868593add">
  <xsd:schema xmlns:xsd="http://www.w3.org/2001/XMLSchema" xmlns:xs="http://www.w3.org/2001/XMLSchema" xmlns:p="http://schemas.microsoft.com/office/2006/metadata/properties" xmlns:ns2="c078e4c7-5ea2-494e-8063-a505574b8c67" xmlns:ns3="3c6552ff-e203-492b-9a4a-86c2b1ce869f" targetNamespace="http://schemas.microsoft.com/office/2006/metadata/properties" ma:root="true" ma:fieldsID="1697c090e582274faff2cf64a5b45077" ns2:_="" ns3:_="">
    <xsd:import namespace="c078e4c7-5ea2-494e-8063-a505574b8c67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8e4c7-5ea2-494e-8063-a505574b8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7DA309-1D41-41C1-8EF1-4F27EC920474}" ma:internalName="TaxCatchAll" ma:showField="CatchAllData" ma:web="{12e5c068-9bff-4799-8c33-39a3c95b3418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E1DC76-9E77-4386-B5CA-4E11BB1C4B41}">
  <ds:schemaRefs>
    <ds:schemaRef ds:uri="3c6552ff-e203-492b-9a4a-86c2b1ce869f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c078e4c7-5ea2-494e-8063-a505574b8c67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A96CFF-31A9-42ED-8547-69F61B3A9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8e4c7-5ea2-494e-8063-a505574b8c67"/>
    <ds:schemaRef ds:uri="3c6552ff-e203-492b-9a4a-86c2b1ce86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A7A15F-7381-4284-A3EE-09405C6541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218</TotalTime>
  <Words>206</Words>
  <Application>Microsoft Office PowerPoint</Application>
  <PresentationFormat>Widescreen</PresentationFormat>
  <Paragraphs>34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Bodoni MT</vt:lpstr>
      <vt:lpstr>Calibri</vt:lpstr>
      <vt:lpstr>Felix Titling</vt:lpstr>
      <vt:lpstr>Rockwell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Hanmer, Sally</dc:creator>
  <cp:lastModifiedBy>Taylor, Penny</cp:lastModifiedBy>
  <cp:revision>14</cp:revision>
  <cp:lastPrinted>2024-11-08T14:05:13Z</cp:lastPrinted>
  <dcterms:created xsi:type="dcterms:W3CDTF">2023-06-09T11:07:18Z</dcterms:created>
  <dcterms:modified xsi:type="dcterms:W3CDTF">2026-03-16T14:02:10Z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0x0101007D06AA3D83C6C942A6487AA5A0B8371A</vt:lpwstr>
  </property>
  <property fmtid="{D5CDD505-2E9C-101B-9397-08002B2CF9AE}" pid="3" name="MediaServiceImageTags">
    <vt:lpwstr/>
  </property>
</Properties>
</file>